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47"/>
  </p:notesMasterIdLst>
  <p:handoutMasterIdLst>
    <p:handoutMasterId r:id="rId48"/>
  </p:handoutMasterIdLst>
  <p:sldIdLst>
    <p:sldId id="292" r:id="rId2"/>
    <p:sldId id="316" r:id="rId3"/>
    <p:sldId id="310" r:id="rId4"/>
    <p:sldId id="313" r:id="rId5"/>
    <p:sldId id="396" r:id="rId6"/>
    <p:sldId id="397" r:id="rId7"/>
    <p:sldId id="294" r:id="rId8"/>
    <p:sldId id="408" r:id="rId9"/>
    <p:sldId id="398" r:id="rId10"/>
    <p:sldId id="399" r:id="rId11"/>
    <p:sldId id="420" r:id="rId12"/>
    <p:sldId id="409" r:id="rId13"/>
    <p:sldId id="302" r:id="rId14"/>
    <p:sldId id="304" r:id="rId15"/>
    <p:sldId id="401" r:id="rId16"/>
    <p:sldId id="402" r:id="rId17"/>
    <p:sldId id="392" r:id="rId18"/>
    <p:sldId id="421" r:id="rId19"/>
    <p:sldId id="422" r:id="rId20"/>
    <p:sldId id="411" r:id="rId21"/>
    <p:sldId id="320" r:id="rId22"/>
    <p:sldId id="328" r:id="rId23"/>
    <p:sldId id="329" r:id="rId24"/>
    <p:sldId id="324" r:id="rId25"/>
    <p:sldId id="325" r:id="rId26"/>
    <p:sldId id="330" r:id="rId27"/>
    <p:sldId id="331" r:id="rId28"/>
    <p:sldId id="332" r:id="rId29"/>
    <p:sldId id="333" r:id="rId30"/>
    <p:sldId id="303" r:id="rId31"/>
    <p:sldId id="393" r:id="rId32"/>
    <p:sldId id="412" r:id="rId33"/>
    <p:sldId id="413" r:id="rId34"/>
    <p:sldId id="419" r:id="rId35"/>
    <p:sldId id="414" r:id="rId36"/>
    <p:sldId id="415" r:id="rId37"/>
    <p:sldId id="391" r:id="rId38"/>
    <p:sldId id="371" r:id="rId39"/>
    <p:sldId id="373" r:id="rId40"/>
    <p:sldId id="380" r:id="rId41"/>
    <p:sldId id="425" r:id="rId42"/>
    <p:sldId id="405" r:id="rId43"/>
    <p:sldId id="406" r:id="rId44"/>
    <p:sldId id="423" r:id="rId45"/>
    <p:sldId id="424" r:id="rId46"/>
  </p:sldIdLst>
  <p:sldSz cx="9144000" cy="6858000" type="screen4x3"/>
  <p:notesSz cx="7010400" cy="92964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76" autoAdjust="0"/>
    <p:restoredTop sz="94660"/>
  </p:normalViewPr>
  <p:slideViewPr>
    <p:cSldViewPr>
      <p:cViewPr varScale="1">
        <p:scale>
          <a:sx n="104" d="100"/>
          <a:sy n="104" d="100"/>
        </p:scale>
        <p:origin x="103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CE5C7-35E3-40DA-ABB7-44E81345919E}" type="datetimeFigureOut">
              <a:rPr lang="fr-CA" smtClean="0"/>
              <a:t>2021-11-10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54AEA-DEE8-4990-998F-801F3B3D31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80326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DE07388-6FC7-4438-AB23-B00A954537F2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CA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CA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8E0C9D6-593D-4A1F-89EF-F9F9C0A317C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596245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C07DA-2371-4DDD-83FB-AF77077360B5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EC8C9-1066-48E9-846C-665A2D4B68B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FF153-B7E7-4F21-AEFE-968A8E99EAB9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AB84F-C6AE-44B7-A333-08E874649C2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BB6C1-0D30-431C-A195-E0F5612F66D1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BB349-EA8B-4371-9616-70741AE3A60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3FED4-4552-4602-9CF3-7E1693FD9170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71F92-DBE8-423A-A4E4-E4C2DEFD732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0D91-4FD1-475D-A2BE-EBAF2F344ADB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5F9E1-B881-4818-9F6A-9111A671F28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C0C2E-DB31-4793-949C-C7295427657A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8AEF6-B493-4027-91B2-FF0195860E2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FE912-62AA-49EA-8991-3B5461342678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7AA83-7EBB-49A0-980C-A75AAD80631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4A297-F795-4830-9AC0-4ADDC9F91D11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FF6C2-4174-4569-9945-FBBF39D192A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CAEBE-61E8-447A-843B-45EAC0D715EE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3B44D-183B-4BFE-B03C-B32C1723473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A9244-5B86-4809-8AED-BC7871B94F44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3449D-16BB-4A66-922F-41AFECF4F31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C778-B35F-44C1-9A5B-FAD2447A23A7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0CDD2-49DC-490C-A97B-955C10D2B69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374868A-54E9-41DA-98C5-D4E3D88EF0A9}" type="datetimeFigureOut">
              <a:rPr lang="fr-CA"/>
              <a:pPr>
                <a:defRPr/>
              </a:pPr>
              <a:t>2021-11-10</a:t>
            </a:fld>
            <a:endParaRPr lang="fr-CA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FD8A83B-5916-45FC-A3AF-95D61E5EFEC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5" r:id="rId2"/>
    <p:sldLayoutId id="2147483754" r:id="rId3"/>
    <p:sldLayoutId id="2147483753" r:id="rId4"/>
    <p:sldLayoutId id="2147483752" r:id="rId5"/>
    <p:sldLayoutId id="2147483751" r:id="rId6"/>
    <p:sldLayoutId id="2147483750" r:id="rId7"/>
    <p:sldLayoutId id="2147483749" r:id="rId8"/>
    <p:sldLayoutId id="2147483748" r:id="rId9"/>
    <p:sldLayoutId id="2147483747" r:id="rId10"/>
    <p:sldLayoutId id="21474837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sz="3600" b="1" dirty="0"/>
              <a:t>Révolutions tranquilles et modernité avancée : le cas québécois </a:t>
            </a:r>
            <a:r>
              <a:rPr lang="fr-CA" sz="3600" b="1"/>
              <a:t>en comparaison</a:t>
            </a:r>
            <a:endParaRPr lang="fr-CA" sz="2800" b="1" dirty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None/>
            </a:pPr>
            <a:endParaRPr lang="fr-CA" sz="2400" b="1" dirty="0"/>
          </a:p>
          <a:p>
            <a:pPr marL="0" indent="0" algn="ctr" eaLnBrk="1" hangingPunct="1">
              <a:buNone/>
            </a:pPr>
            <a:r>
              <a:rPr lang="fr-CA" sz="2400" b="1" dirty="0"/>
              <a:t>Simon Langlois</a:t>
            </a:r>
          </a:p>
          <a:p>
            <a:pPr marL="0" indent="0" algn="ctr" eaLnBrk="1" hangingPunct="1">
              <a:buNone/>
            </a:pPr>
            <a:r>
              <a:rPr lang="fr-CA" sz="2000" b="1" dirty="0"/>
              <a:t>Université Laval </a:t>
            </a:r>
          </a:p>
          <a:p>
            <a:pPr marL="0" indent="0" algn="ctr" eaLnBrk="1" hangingPunct="1">
              <a:buNone/>
            </a:pPr>
            <a:endParaRPr lang="fr-CA" sz="2400" b="1" dirty="0"/>
          </a:p>
          <a:p>
            <a:pPr marL="0" indent="0" algn="ctr" eaLnBrk="1" hangingPunct="1">
              <a:buNone/>
            </a:pPr>
            <a:endParaRPr lang="fr-CA" sz="2400" b="1" dirty="0"/>
          </a:p>
          <a:p>
            <a:pPr marL="0" indent="0" algn="ctr" eaLnBrk="1" hangingPunct="1">
              <a:buNone/>
            </a:pPr>
            <a:r>
              <a:rPr lang="fr-CA" sz="2400" b="1" dirty="0"/>
              <a:t>11 novembre 2021</a:t>
            </a:r>
          </a:p>
          <a:p>
            <a:pPr marL="0" indent="0" algn="ctr" eaLnBrk="1" hangingPunct="1">
              <a:buNone/>
            </a:pPr>
            <a:endParaRPr lang="fr-CA" sz="2400" b="1" dirty="0"/>
          </a:p>
          <a:p>
            <a:pPr marL="0" indent="0" algn="ctr" eaLnBrk="1" hangingPunct="1">
              <a:buNone/>
            </a:pPr>
            <a:r>
              <a:rPr lang="fr-CA" sz="1600" b="1" dirty="0"/>
              <a:t>Colloque « De la mémoire à l’histoire. </a:t>
            </a:r>
          </a:p>
          <a:p>
            <a:pPr marL="0" indent="0" algn="ctr" eaLnBrk="1" hangingPunct="1">
              <a:buNone/>
            </a:pPr>
            <a:r>
              <a:rPr lang="fr-CA" sz="1600" b="1" dirty="0"/>
              <a:t>Les révolutions tranquilles au Québec, au Canada et dans le monde »</a:t>
            </a:r>
          </a:p>
          <a:p>
            <a:pPr marL="0" indent="0" algn="ctr" eaLnBrk="1" hangingPunct="1">
              <a:buNone/>
            </a:pPr>
            <a:r>
              <a:rPr lang="fr-CA" sz="1600" b="1" dirty="0"/>
              <a:t>UQAM, 11 et 12 novembre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DC6AE9-C49C-4BC3-A2E6-BD059AE3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785C6F-001D-4493-8513-454FC377F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La Révolution tranquille n’est pas spécifique au Québec </a:t>
            </a:r>
          </a:p>
          <a:p>
            <a:r>
              <a:rPr lang="fr-CA" dirty="0"/>
              <a:t>Les Révolutions tranquilles marquent la modernisation et l’entrée dans la modernité avancée d’un grand nombre d’autres sociétés</a:t>
            </a:r>
          </a:p>
          <a:p>
            <a:r>
              <a:rPr lang="fr-CA" dirty="0"/>
              <a:t>Projet Comparative </a:t>
            </a:r>
            <a:r>
              <a:rPr lang="fr-CA" dirty="0" err="1"/>
              <a:t>Charting</a:t>
            </a:r>
            <a:r>
              <a:rPr lang="fr-CA" dirty="0"/>
              <a:t> of Social Change (CCSC)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25072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018B6A-B235-4BF4-9D77-D4750F42C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000" dirty="0"/>
              <a:t>Révolution tranquille québécoise </a:t>
            </a:r>
            <a:br>
              <a:rPr lang="fr-CA" sz="4000" dirty="0"/>
            </a:br>
            <a:r>
              <a:rPr lang="fr-CA" sz="4000" dirty="0"/>
              <a:t>ancrée dans le monde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7D23A6-023D-4819-ABF4-A9F283EB3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400" dirty="0"/>
              <a:t>« Il y a une congruence entre les phénomènes caractéristiques de la Révolution tranquille et ceux que connaissent les autres sociétés occidentales (…). La Révolution tranquille s’ancre dans le monde par certains points communs : le développement de l’État-providence, les transformations socioéconomiques, les mutations culturelles, </a:t>
            </a:r>
            <a:r>
              <a:rPr lang="fr-CA" sz="2400" b="1" dirty="0"/>
              <a:t>les projets d’émancipation</a:t>
            </a:r>
            <a:r>
              <a:rPr lang="fr-CA" sz="2400" dirty="0"/>
              <a:t>, la question des droits, </a:t>
            </a:r>
            <a:r>
              <a:rPr lang="fr-CA" sz="2400" b="1" dirty="0"/>
              <a:t>les thèses de la décolonisation</a:t>
            </a:r>
            <a:r>
              <a:rPr lang="fr-CA" sz="2400" dirty="0"/>
              <a:t>, l’émergence de la jeunesse comme protagoniste, la prise de la parole citoyenne » </a:t>
            </a:r>
          </a:p>
          <a:p>
            <a:r>
              <a:rPr lang="fr-CA" sz="2400" dirty="0"/>
              <a:t>Martin Pâquet et Stéphane Savard (2021 : 55-56)</a:t>
            </a:r>
          </a:p>
        </p:txBody>
      </p:sp>
    </p:spTree>
    <p:extLst>
      <p:ext uri="{BB962C8B-B14F-4D97-AF65-F5344CB8AC3E}">
        <p14:creationId xmlns:p14="http://schemas.microsoft.com/office/powerpoint/2010/main" val="153718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C1A303-496A-4F0A-BD9D-6749E4135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16A1BC-FA80-46FD-8D3D-F759B23BD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800" dirty="0"/>
              <a:t>Pour eux, l’État et le régime politique jouent un rôle central dans la Révolution tranquille.</a:t>
            </a:r>
          </a:p>
          <a:p>
            <a:r>
              <a:rPr lang="fr-CA" sz="2800" dirty="0"/>
              <a:t>Balises : 7 sept 1960 &amp; 16 février 1983</a:t>
            </a:r>
          </a:p>
          <a:p>
            <a:endParaRPr lang="fr-CA" sz="2800" dirty="0"/>
          </a:p>
          <a:p>
            <a:r>
              <a:rPr lang="fr-CA" sz="2800" dirty="0"/>
              <a:t>« Consensus autour de L’État-providence »</a:t>
            </a:r>
          </a:p>
          <a:p>
            <a:r>
              <a:rPr lang="fr-CA" sz="2800" dirty="0"/>
              <a:t>« L’État moteur du développement économique et social du Québec »</a:t>
            </a:r>
          </a:p>
          <a:p>
            <a:r>
              <a:rPr lang="fr-CA" sz="2800" dirty="0"/>
              <a:t>« L’État au service des citoyens. »</a:t>
            </a:r>
          </a:p>
          <a:p>
            <a:r>
              <a:rPr lang="fr-CA" sz="2800" dirty="0"/>
              <a:t>La </a:t>
            </a:r>
            <a:r>
              <a:rPr lang="fr-CA" sz="2800" dirty="0" err="1"/>
              <a:t>Rt</a:t>
            </a:r>
            <a:r>
              <a:rPr lang="fr-CA" sz="2800" dirty="0"/>
              <a:t> se termine lorsque le rôle moteur de l’État est remis en question en 1983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195867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A1ADDC-F024-4C6F-AD5B-BF2DA2AD0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Un débat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050B3F-6E22-4A53-8FC7-5C8D9646C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800" dirty="0"/>
              <a:t>Américanisation du monde ? (Années 1960)</a:t>
            </a:r>
          </a:p>
          <a:p>
            <a:r>
              <a:rPr lang="fr-CA" sz="2800" dirty="0"/>
              <a:t>Homogénéisation ? Convergence des mutations ?</a:t>
            </a:r>
          </a:p>
          <a:p>
            <a:pPr marL="0" indent="0" algn="ctr">
              <a:buNone/>
            </a:pPr>
            <a:r>
              <a:rPr lang="fr-CA" b="1" dirty="0"/>
              <a:t>*****</a:t>
            </a:r>
          </a:p>
          <a:p>
            <a:r>
              <a:rPr lang="fr-CA" sz="2800" dirty="0"/>
              <a:t>Une des conclusions du programme CCSC:</a:t>
            </a:r>
          </a:p>
          <a:p>
            <a:r>
              <a:rPr lang="fr-CA" sz="2800" dirty="0"/>
              <a:t>Tendances communes aux sociétés occidentales, grands nombres de convergences…</a:t>
            </a:r>
          </a:p>
          <a:p>
            <a:r>
              <a:rPr lang="fr-CA" sz="2800" dirty="0"/>
              <a:t>…mais sur fond de spécificités et de singularités nationales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22503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CAB6B5-CCF2-4E52-88F5-A8C35C389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Quatre enseignements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280F0-4B52-4AD5-8CAF-97EA3D21F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Tendances décalées dans le temps (« les horloges temporelles de </a:t>
            </a:r>
            <a:r>
              <a:rPr lang="fr-CA" dirty="0" err="1"/>
              <a:t>Dahrendorf</a:t>
            </a:r>
            <a:r>
              <a:rPr lang="fr-CA" dirty="0"/>
              <a:t> »)</a:t>
            </a:r>
          </a:p>
          <a:p>
            <a:r>
              <a:rPr lang="fr-CA" dirty="0"/>
              <a:t>Un point de départ : changement de régime politique</a:t>
            </a:r>
          </a:p>
          <a:p>
            <a:r>
              <a:rPr lang="fr-CA" dirty="0"/>
              <a:t>Une question centrale spécifique à chaque société</a:t>
            </a:r>
          </a:p>
          <a:p>
            <a:r>
              <a:rPr lang="fr-CA" dirty="0"/>
              <a:t>« L’infériorité économique des Canadiens français »</a:t>
            </a:r>
          </a:p>
        </p:txBody>
      </p:sp>
    </p:spTree>
    <p:extLst>
      <p:ext uri="{BB962C8B-B14F-4D97-AF65-F5344CB8AC3E}">
        <p14:creationId xmlns:p14="http://schemas.microsoft.com/office/powerpoint/2010/main" val="3334825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AE484-F93D-437A-A25E-D345C90A7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1) Tendances sociales décalées dans le temps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2D8F2B-04D7-4A0C-BA28-D493AF30D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Le décalage des horloges du changement</a:t>
            </a:r>
          </a:p>
          <a:p>
            <a:r>
              <a:rPr lang="fr-CA" dirty="0"/>
              <a:t>Jean-Charles Falardeau a avancé un jour : « La Révolution tranquille a été ainsi qualifiée parce qu’elle a tranquillisé l’effervescence qui a précédé les années 1960 »</a:t>
            </a:r>
          </a:p>
          <a:p>
            <a:r>
              <a:rPr lang="fr-CA" dirty="0"/>
              <a:t>Enquête </a:t>
            </a:r>
            <a:r>
              <a:rPr lang="fr-CA" dirty="0" err="1"/>
              <a:t>Trembay</a:t>
            </a:r>
            <a:r>
              <a:rPr lang="fr-CA" dirty="0"/>
              <a:t>-Fortin (1964) réalisée en 1959 : modernisation des genres de vie, aspirations communes des familles</a:t>
            </a:r>
          </a:p>
        </p:txBody>
      </p:sp>
    </p:spTree>
    <p:extLst>
      <p:ext uri="{BB962C8B-B14F-4D97-AF65-F5344CB8AC3E}">
        <p14:creationId xmlns:p14="http://schemas.microsoft.com/office/powerpoint/2010/main" val="3182847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1E50B3-1748-44DA-8D2C-40575955C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suite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2DBC2E-2375-46A5-B90E-8BA6B239E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Fin de la dichotomie Société traditionnelle – Société moderne</a:t>
            </a:r>
          </a:p>
          <a:p>
            <a:r>
              <a:rPr lang="fr-CA" dirty="0"/>
              <a:t>Les sciences sociales québécoises ont abondamment documenté l’origine de la RT</a:t>
            </a:r>
          </a:p>
          <a:p>
            <a:r>
              <a:rPr lang="fr-CA" b="1" dirty="0"/>
              <a:t>Économie</a:t>
            </a:r>
            <a:r>
              <a:rPr lang="fr-CA" dirty="0"/>
              <a:t> : Nombreux travaux sur la modernisation économique, l’intégration au continent nord-américain, dépendance vis-à-vis les USA, etc.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1417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EB4F79-8165-4788-A156-8F3D6B268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(suite)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3A1D29-5C1C-4620-A150-5F94EB89F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800" b="1" dirty="0"/>
              <a:t>Histoire</a:t>
            </a:r>
            <a:r>
              <a:rPr lang="fr-CA" sz="2800" dirty="0"/>
              <a:t> : Y. Lamonde, A. Fortin, F. Harvey, G. Bouchard, J.Y. Thériault etc. ont illustré et analysé l’entrée dans la modernité avant 1960</a:t>
            </a:r>
          </a:p>
          <a:p>
            <a:r>
              <a:rPr lang="fr-CA" sz="2800" b="1" dirty="0"/>
              <a:t>Études culturelles </a:t>
            </a:r>
            <a:r>
              <a:rPr lang="fr-CA" sz="2800" dirty="0"/>
              <a:t>: Esther Trépanier, Marcel Fournier (les arts, etc.)</a:t>
            </a:r>
          </a:p>
          <a:p>
            <a:r>
              <a:rPr lang="fr-CA" sz="2800" b="1" dirty="0"/>
              <a:t>Science politique </a:t>
            </a:r>
            <a:r>
              <a:rPr lang="fr-CA" sz="2800" dirty="0"/>
              <a:t>: D. Latouche a analysé les budgets de l’État québécois</a:t>
            </a:r>
          </a:p>
          <a:p>
            <a:r>
              <a:rPr lang="fr-CA" sz="2800" b="1" dirty="0"/>
              <a:t>Sociologie</a:t>
            </a:r>
            <a:r>
              <a:rPr lang="fr-CA" sz="2800" dirty="0"/>
              <a:t> : Bourque, </a:t>
            </a:r>
            <a:r>
              <a:rPr lang="fr-CA" sz="2800" dirty="0" err="1"/>
              <a:t>Duchastel</a:t>
            </a:r>
            <a:r>
              <a:rPr lang="fr-CA" sz="2800" dirty="0"/>
              <a:t> &amp; Beauchemin sur l’économie québécoise et les discours du trône à l’époque </a:t>
            </a:r>
            <a:r>
              <a:rPr lang="fr-CA" sz="2800" dirty="0" err="1"/>
              <a:t>duplessiste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554475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35BEFE-82C4-4C09-9FB4-957B18939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3200" dirty="0"/>
              <a:t>2) Importance du changement </a:t>
            </a:r>
            <a:br>
              <a:rPr lang="fr-CA" sz="3200" dirty="0"/>
            </a:br>
            <a:r>
              <a:rPr lang="fr-CA" sz="3200" dirty="0"/>
              <a:t>de Régime politique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3E0D08-C1EA-4422-9925-A61C2651A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Changement net et radical du Régime politique dans certains cas</a:t>
            </a:r>
          </a:p>
          <a:p>
            <a:r>
              <a:rPr lang="fr-CA" dirty="0"/>
              <a:t>Québec : mort de Duplessis 9 sept 1959 et élection de Jean Lesage 22 juin 1960</a:t>
            </a:r>
          </a:p>
          <a:p>
            <a:endParaRPr lang="fr-CA" dirty="0"/>
          </a:p>
          <a:p>
            <a:r>
              <a:rPr lang="fr-CA" dirty="0"/>
              <a:t>Importance symbolique de la rupture</a:t>
            </a:r>
          </a:p>
          <a:p>
            <a:r>
              <a:rPr lang="fr-CA" dirty="0"/>
              <a:t>Difficulté de mettre une date sur la fin des RT</a:t>
            </a:r>
          </a:p>
        </p:txBody>
      </p:sp>
    </p:spTree>
    <p:extLst>
      <p:ext uri="{BB962C8B-B14F-4D97-AF65-F5344CB8AC3E}">
        <p14:creationId xmlns:p14="http://schemas.microsoft.com/office/powerpoint/2010/main" val="2664129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1B811A-7EF5-4A0E-8D4E-7008089A0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ADE66E-F188-4630-AE60-E4AC04794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France : Ve République &amp; de Gaulle (1958)</a:t>
            </a:r>
          </a:p>
          <a:p>
            <a:r>
              <a:rPr lang="fr-CA" dirty="0"/>
              <a:t>Portugal : « Révolution des œillets » avril 1974</a:t>
            </a:r>
          </a:p>
          <a:p>
            <a:r>
              <a:rPr lang="fr-CA" dirty="0"/>
              <a:t>Espagne : Fin du Régime franquiste 1975</a:t>
            </a:r>
          </a:p>
          <a:p>
            <a:r>
              <a:rPr lang="fr-CA" dirty="0"/>
              <a:t>Grèce : Fin du Régime des Colonels 1974</a:t>
            </a:r>
          </a:p>
          <a:p>
            <a:r>
              <a:rPr lang="fr-CA" dirty="0"/>
              <a:t>Pays de l’Est : Chute du mur de Berlin (1989)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1618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EF3B0E-E150-4808-A40D-7650BF712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3600" dirty="0"/>
              <a:t>3) Une question centrale et spécifique pour chaque nation dans leur RT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D6EE42-4721-422D-9EB4-0D0D8382C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Les sociétés sont confrontées à des questions spécifiques dans leurs Révolutions tranquilles, dans leur modernisation</a:t>
            </a:r>
          </a:p>
          <a:p>
            <a:r>
              <a:rPr lang="fr-CA" dirty="0"/>
              <a:t>Questions en liens avec « l’état de la nation »</a:t>
            </a:r>
          </a:p>
        </p:txBody>
      </p:sp>
    </p:spTree>
    <p:extLst>
      <p:ext uri="{BB962C8B-B14F-4D97-AF65-F5344CB8AC3E}">
        <p14:creationId xmlns:p14="http://schemas.microsoft.com/office/powerpoint/2010/main" val="2878999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C97D8E-DD68-4DA9-A6EF-B13CCF81D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Italie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139B0F-3198-4C71-90F3-B6B09DE6D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CA" dirty="0"/>
              <a:t>« …</a:t>
            </a:r>
            <a:r>
              <a:rPr lang="fr-CA" dirty="0" err="1"/>
              <a:t>suspicious</a:t>
            </a:r>
            <a:r>
              <a:rPr lang="fr-CA" dirty="0"/>
              <a:t> of </a:t>
            </a:r>
            <a:r>
              <a:rPr lang="fr-CA" dirty="0" err="1"/>
              <a:t>nationalistic</a:t>
            </a:r>
            <a:r>
              <a:rPr lang="fr-CA" dirty="0"/>
              <a:t> sentiments </a:t>
            </a:r>
            <a:r>
              <a:rPr lang="fr-CA" dirty="0" err="1"/>
              <a:t>since</a:t>
            </a:r>
            <a:r>
              <a:rPr lang="fr-CA" dirty="0"/>
              <a:t> they have been </a:t>
            </a:r>
            <a:r>
              <a:rPr lang="fr-CA" dirty="0" err="1"/>
              <a:t>manipulated</a:t>
            </a:r>
            <a:r>
              <a:rPr lang="fr-CA" dirty="0"/>
              <a:t> by </a:t>
            </a:r>
            <a:r>
              <a:rPr lang="fr-CA" dirty="0" err="1"/>
              <a:t>fascism</a:t>
            </a:r>
            <a:r>
              <a:rPr lang="fr-CA" dirty="0"/>
              <a:t>.. » (A. Martinelli)</a:t>
            </a:r>
          </a:p>
          <a:p>
            <a:pPr lvl="1"/>
            <a:r>
              <a:rPr lang="fr-CA" dirty="0"/>
              <a:t>Identités segmentées en 1960 et identification par allégeances idéologiques (communistes, catholiques, etc.)  (A. </a:t>
            </a:r>
            <a:r>
              <a:rPr lang="fr-CA" dirty="0" err="1"/>
              <a:t>Chiesi</a:t>
            </a:r>
            <a:r>
              <a:rPr lang="fr-CA" dirty="0"/>
              <a:t>)</a:t>
            </a:r>
          </a:p>
          <a:p>
            <a:pPr lvl="1"/>
            <a:r>
              <a:rPr lang="fr-CA" dirty="0"/>
              <a:t>« Les trois Italies » forte fragmentation régionale (</a:t>
            </a:r>
            <a:r>
              <a:rPr lang="fr-CA" dirty="0" err="1"/>
              <a:t>Bagnasco</a:t>
            </a:r>
            <a:r>
              <a:rPr lang="fr-CA" dirty="0"/>
              <a:t>)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94431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444C29-AD02-41A7-B743-E55F584BA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Grèce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B8B008-1C63-42B3-BD62-8F88B38BE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 b="1" dirty="0"/>
          </a:p>
          <a:p>
            <a:r>
              <a:rPr lang="fr-CA" dirty="0"/>
              <a:t>Liens forts entre religion et identité nationale, après 4 siècles d’occupation ottomane.</a:t>
            </a:r>
          </a:p>
          <a:p>
            <a:r>
              <a:rPr lang="fr-CA" dirty="0"/>
              <a:t>Dictature militaire (1967-1974) « as the </a:t>
            </a:r>
            <a:r>
              <a:rPr lang="fr-CA" dirty="0" err="1"/>
              <a:t>result</a:t>
            </a:r>
            <a:r>
              <a:rPr lang="fr-CA" dirty="0"/>
              <a:t> of the </a:t>
            </a:r>
            <a:r>
              <a:rPr lang="fr-CA" dirty="0" err="1"/>
              <a:t>failure</a:t>
            </a:r>
            <a:r>
              <a:rPr lang="fr-CA" dirty="0"/>
              <a:t> to modernise and </a:t>
            </a:r>
            <a:r>
              <a:rPr lang="fr-CA" dirty="0" err="1"/>
              <a:t>democratise</a:t>
            </a:r>
            <a:r>
              <a:rPr lang="fr-CA" dirty="0"/>
              <a:t> the </a:t>
            </a:r>
            <a:r>
              <a:rPr lang="fr-CA" dirty="0" err="1"/>
              <a:t>political</a:t>
            </a:r>
            <a:r>
              <a:rPr lang="fr-CA" dirty="0"/>
              <a:t> system in a </a:t>
            </a:r>
            <a:r>
              <a:rPr lang="fr-CA" dirty="0" err="1"/>
              <a:t>period</a:t>
            </a:r>
            <a:r>
              <a:rPr lang="fr-CA" dirty="0"/>
              <a:t> of </a:t>
            </a:r>
            <a:r>
              <a:rPr lang="fr-CA" dirty="0" err="1"/>
              <a:t>economic</a:t>
            </a:r>
            <a:r>
              <a:rPr lang="fr-CA" dirty="0"/>
              <a:t> </a:t>
            </a:r>
            <a:r>
              <a:rPr lang="fr-CA" dirty="0" err="1"/>
              <a:t>growth</a:t>
            </a:r>
            <a:r>
              <a:rPr lang="fr-CA" dirty="0"/>
              <a:t> » (</a:t>
            </a:r>
            <a:r>
              <a:rPr lang="fr-CA" dirty="0" err="1"/>
              <a:t>C.Tsoukalas</a:t>
            </a:r>
            <a:r>
              <a:rPr lang="fr-CA" dirty="0"/>
              <a:t>)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24931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B1034B-1835-4393-B05E-F7BDD0765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suite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659289-3728-4E39-ADE6-94B6E66E1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b="1" dirty="0"/>
              <a:t>France</a:t>
            </a:r>
          </a:p>
          <a:p>
            <a:r>
              <a:rPr lang="fr-CA" dirty="0"/>
              <a:t>« La Seconde Révolution française » (Henri Mendras)</a:t>
            </a:r>
          </a:p>
          <a:p>
            <a:r>
              <a:rPr lang="fr-CA" dirty="0"/>
              <a:t>Contexte de la Guerre d’Algérie</a:t>
            </a:r>
          </a:p>
          <a:p>
            <a:r>
              <a:rPr lang="fr-CA" dirty="0"/>
              <a:t>Fin de l’Empire colonial, virage vers la construction européenne</a:t>
            </a:r>
          </a:p>
        </p:txBody>
      </p:sp>
    </p:spTree>
    <p:extLst>
      <p:ext uri="{BB962C8B-B14F-4D97-AF65-F5344CB8AC3E}">
        <p14:creationId xmlns:p14="http://schemas.microsoft.com/office/powerpoint/2010/main" val="1749697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F7DF5C-7255-4227-8E2B-9C8664408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32EB2D-3DB9-4989-90BB-04B88FC7B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b="1" dirty="0"/>
              <a:t>USA</a:t>
            </a:r>
          </a:p>
          <a:p>
            <a:r>
              <a:rPr lang="fr-CA" dirty="0"/>
              <a:t>La question de la discrimination raciale  (Martin L. King, Kennedy)</a:t>
            </a:r>
          </a:p>
          <a:p>
            <a:r>
              <a:rPr lang="fr-CA" dirty="0"/>
              <a:t>La guerre au Viêt-Nam</a:t>
            </a:r>
          </a:p>
        </p:txBody>
      </p:sp>
    </p:spTree>
    <p:extLst>
      <p:ext uri="{BB962C8B-B14F-4D97-AF65-F5344CB8AC3E}">
        <p14:creationId xmlns:p14="http://schemas.microsoft.com/office/powerpoint/2010/main" val="4178092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ED4F50-13AE-46D3-9FC3-AE896A35B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3200" dirty="0"/>
              <a:t>Quelle grande question sociale au Québec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DBE235-C880-4D8D-8806-847184DD3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« L’infériorité économique des Canadiens français »</a:t>
            </a:r>
          </a:p>
          <a:p>
            <a:r>
              <a:rPr lang="fr-CA" dirty="0"/>
              <a:t>Le « rattrapage » au centre des idéologies de l’époque</a:t>
            </a:r>
          </a:p>
          <a:p>
            <a:r>
              <a:rPr lang="fr-CA" dirty="0"/>
              <a:t>Source endogène : faible scolarisation</a:t>
            </a:r>
          </a:p>
          <a:p>
            <a:r>
              <a:rPr lang="fr-CA" dirty="0"/>
              <a:t>Source exogène : dépendance, domination « coloniale »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57409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0F37DF-84F7-4A75-99D9-FE73D5042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D885D3-954E-4CDA-BB0C-E014AE7F6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Quelle réponse a donnée la RT à cette question sociale de l’infériorité économique ?</a:t>
            </a:r>
          </a:p>
          <a:p>
            <a:r>
              <a:rPr lang="fr-CA" dirty="0"/>
              <a:t>Le paysage social a changé :</a:t>
            </a:r>
          </a:p>
          <a:p>
            <a:pPr lvl="1"/>
            <a:r>
              <a:rPr lang="fr-CA" dirty="0"/>
              <a:t>Mobilité sociale, nouvelles classes moyennes, nouvelle bourgeoisie, réduction de la pauvreté, mutation de la condition féminine, inégalités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46793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A31461-9308-4025-9ED8-61611A7CB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1A89C6-C728-4547-93F8-0EF114A13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L’État (provincial &amp; fédéral) et les politiques publiques à la source des changement (</a:t>
            </a:r>
            <a:r>
              <a:rPr lang="fr-CA" dirty="0" err="1"/>
              <a:t>cf</a:t>
            </a:r>
            <a:r>
              <a:rPr lang="fr-CA" dirty="0"/>
              <a:t> Pâquet &amp; Savard)</a:t>
            </a:r>
          </a:p>
          <a:p>
            <a:r>
              <a:rPr lang="fr-CA" dirty="0"/>
              <a:t>…mais avec les contraintes imposées par la morphologie sociale</a:t>
            </a:r>
          </a:p>
          <a:p>
            <a:r>
              <a:rPr lang="fr-CA" dirty="0"/>
              <a:t>… produisent des effets inattendus et des effets de composition qui vont changer la société</a:t>
            </a:r>
          </a:p>
        </p:txBody>
      </p:sp>
    </p:spTree>
    <p:extLst>
      <p:ext uri="{BB962C8B-B14F-4D97-AF65-F5344CB8AC3E}">
        <p14:creationId xmlns:p14="http://schemas.microsoft.com/office/powerpoint/2010/main" val="1650251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E15707-1A97-4D1E-BF22-1E0CF50E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Quatre résultats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FCF464-3DC4-4EA1-9CE9-921719936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800" dirty="0"/>
              <a:t>A) Croissance des niveaux de vie familiaux</a:t>
            </a:r>
          </a:p>
          <a:p>
            <a:r>
              <a:rPr lang="fr-CA" sz="2800" dirty="0"/>
              <a:t>B) Effets de génération (années 1980-90)</a:t>
            </a:r>
          </a:p>
          <a:p>
            <a:r>
              <a:rPr lang="fr-CA" sz="2800" dirty="0"/>
              <a:t>C) Nouvelle stratification sociale 1970-2016</a:t>
            </a:r>
          </a:p>
          <a:p>
            <a:r>
              <a:rPr lang="fr-CA" sz="2800" dirty="0"/>
              <a:t>D) Des conflits de classes aux </a:t>
            </a:r>
            <a:r>
              <a:rPr lang="fr-CA" sz="2800" u="sng" dirty="0"/>
              <a:t>inégalités</a:t>
            </a:r>
            <a:r>
              <a:rPr lang="fr-CA" sz="2800" dirty="0"/>
              <a:t> entre les classes (années 2000)</a:t>
            </a:r>
          </a:p>
          <a:p>
            <a:endParaRPr lang="fr-CA" dirty="0"/>
          </a:p>
          <a:p>
            <a:r>
              <a:rPr lang="fr-CA" dirty="0"/>
              <a:t>… et comment se situe le Québec par rapport à d’autres sociétés</a:t>
            </a:r>
          </a:p>
        </p:txBody>
      </p:sp>
    </p:spTree>
    <p:extLst>
      <p:ext uri="{BB962C8B-B14F-4D97-AF65-F5344CB8AC3E}">
        <p14:creationId xmlns:p14="http://schemas.microsoft.com/office/powerpoint/2010/main" val="755539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9D439557-E925-4CEB-9377-9855F81CEF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/>
              <a:t>a) croissance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24A1D396-FA19-4922-B649-C47BC61738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/>
          </a:p>
        </p:txBody>
      </p:sp>
      <p:pic>
        <p:nvPicPr>
          <p:cNvPr id="72708" name="Picture 4" descr="Numériser0004">
            <a:extLst>
              <a:ext uri="{FF2B5EF4-FFF2-40B4-BE49-F238E27FC236}">
                <a16:creationId xmlns:a16="http://schemas.microsoft.com/office/drawing/2014/main" id="{6CB634A8-AE47-43D5-894B-4E2813710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7" y="1340768"/>
            <a:ext cx="8569325" cy="586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7096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BA193CB2-FF0D-4C41-B3D0-B235F36EC0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/>
              <a:t>Femmes 1927-1951</a:t>
            </a:r>
          </a:p>
        </p:txBody>
      </p:sp>
      <p:pic>
        <p:nvPicPr>
          <p:cNvPr id="79876" name="Picture 4">
            <a:extLst>
              <a:ext uri="{FF2B5EF4-FFF2-40B4-BE49-F238E27FC236}">
                <a16:creationId xmlns:a16="http://schemas.microsoft.com/office/drawing/2014/main" id="{B8698790-D95C-41E7-AE9A-CA25C3BFCD6D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988" y="1600200"/>
            <a:ext cx="6548437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2988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9D82A929-F439-490B-8233-AA9D5691BB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/>
              <a:t>Jeunes femmes</a:t>
            </a:r>
          </a:p>
        </p:txBody>
      </p:sp>
      <p:pic>
        <p:nvPicPr>
          <p:cNvPr id="80900" name="Picture 4">
            <a:extLst>
              <a:ext uri="{FF2B5EF4-FFF2-40B4-BE49-F238E27FC236}">
                <a16:creationId xmlns:a16="http://schemas.microsoft.com/office/drawing/2014/main" id="{A01D05E6-A746-428D-A536-D3CA9E1B88FF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988" y="1600200"/>
            <a:ext cx="6548437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6968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EB17891B-F426-4CB6-B38D-9E3FC80BB6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/>
              <a:t>b) effets de générations (années 1980-1990)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0B4EE772-DF2A-4C84-93BA-BED107E039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 dirty="0"/>
          </a:p>
        </p:txBody>
      </p:sp>
      <p:pic>
        <p:nvPicPr>
          <p:cNvPr id="64516" name="Picture 4" descr="Numériser0008">
            <a:extLst>
              <a:ext uri="{FF2B5EF4-FFF2-40B4-BE49-F238E27FC236}">
                <a16:creationId xmlns:a16="http://schemas.microsoft.com/office/drawing/2014/main" id="{297C952F-9C33-469B-82FB-7CC0FBFCA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518" y="1403495"/>
            <a:ext cx="5668963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4DB5E2B-6800-4777-A8E7-64D02DDD72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fr-FR" altLang="fr-FR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4D658C7E-1E71-4C5B-B007-5F41E4ACA9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/>
          </a:p>
        </p:txBody>
      </p:sp>
      <p:pic>
        <p:nvPicPr>
          <p:cNvPr id="67588" name="Picture 4" descr="Graphique 1">
            <a:extLst>
              <a:ext uri="{FF2B5EF4-FFF2-40B4-BE49-F238E27FC236}">
                <a16:creationId xmlns:a16="http://schemas.microsoft.com/office/drawing/2014/main" id="{147E7FB9-DA25-4030-ADE6-29F84782B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88913"/>
            <a:ext cx="6408737" cy="666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>
            <a:extLst>
              <a:ext uri="{FF2B5EF4-FFF2-40B4-BE49-F238E27FC236}">
                <a16:creationId xmlns:a16="http://schemas.microsoft.com/office/drawing/2014/main" id="{981623F8-8C69-49F8-A40A-8B44BD5EF8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/>
              <a:t>Gains H 1927-1956</a:t>
            </a:r>
          </a:p>
        </p:txBody>
      </p:sp>
      <p:graphicFrame>
        <p:nvGraphicFramePr>
          <p:cNvPr id="90115" name="Object 3">
            <a:extLst>
              <a:ext uri="{FF2B5EF4-FFF2-40B4-BE49-F238E27FC236}">
                <a16:creationId xmlns:a16="http://schemas.microsoft.com/office/drawing/2014/main" id="{FCEF0E81-31D4-4A14-9A7F-F05A6A138A4C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862013" y="1600200"/>
          <a:ext cx="7419975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Graphique" r:id="rId3" imgW="10134410" imgH="6181630" progId="Excel.Chart.8">
                  <p:embed/>
                </p:oleObj>
              </mc:Choice>
              <mc:Fallback>
                <p:oleObj name="Graphique" r:id="rId3" imgW="10134410" imgH="6181630" progId="Excel.Chart.8">
                  <p:embed/>
                  <p:pic>
                    <p:nvPicPr>
                      <p:cNvPr id="90115" name="Object 3">
                        <a:extLst>
                          <a:ext uri="{FF2B5EF4-FFF2-40B4-BE49-F238E27FC236}">
                            <a16:creationId xmlns:a16="http://schemas.microsoft.com/office/drawing/2014/main" id="{FCEF0E81-31D4-4A14-9A7F-F05A6A138A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1600200"/>
                        <a:ext cx="7419975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>
            <a:extLst>
              <a:ext uri="{FF2B5EF4-FFF2-40B4-BE49-F238E27FC236}">
                <a16:creationId xmlns:a16="http://schemas.microsoft.com/office/drawing/2014/main" id="{69DA5026-4EDA-4AA3-A0E5-D962BCE81D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/>
              <a:t>Femmes 1927-1956</a:t>
            </a:r>
          </a:p>
        </p:txBody>
      </p:sp>
      <p:graphicFrame>
        <p:nvGraphicFramePr>
          <p:cNvPr id="104451" name="Object 3">
            <a:extLst>
              <a:ext uri="{FF2B5EF4-FFF2-40B4-BE49-F238E27FC236}">
                <a16:creationId xmlns:a16="http://schemas.microsoft.com/office/drawing/2014/main" id="{09E07F6C-F25B-48C4-8029-F0590F314AD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862013" y="1600200"/>
          <a:ext cx="7419975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Graphique" r:id="rId3" imgW="10134410" imgH="6181630" progId="Excel.Chart.8">
                  <p:embed/>
                </p:oleObj>
              </mc:Choice>
              <mc:Fallback>
                <p:oleObj name="Graphique" r:id="rId3" imgW="10134410" imgH="6181630" progId="Excel.Chart.8">
                  <p:embed/>
                  <p:pic>
                    <p:nvPicPr>
                      <p:cNvPr id="104451" name="Object 3">
                        <a:extLst>
                          <a:ext uri="{FF2B5EF4-FFF2-40B4-BE49-F238E27FC236}">
                            <a16:creationId xmlns:a16="http://schemas.microsoft.com/office/drawing/2014/main" id="{09E07F6C-F25B-48C4-8029-F0590F314A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1600200"/>
                        <a:ext cx="7419975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>
            <a:extLst>
              <a:ext uri="{FF2B5EF4-FFF2-40B4-BE49-F238E27FC236}">
                <a16:creationId xmlns:a16="http://schemas.microsoft.com/office/drawing/2014/main" id="{96CB1A19-1B1E-4F23-89E2-1E8E3DF9F8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/>
              <a:t>Une cohorte privilégiée</a:t>
            </a:r>
          </a:p>
        </p:txBody>
      </p:sp>
      <p:graphicFrame>
        <p:nvGraphicFramePr>
          <p:cNvPr id="89091" name="Object 3">
            <a:extLst>
              <a:ext uri="{FF2B5EF4-FFF2-40B4-BE49-F238E27FC236}">
                <a16:creationId xmlns:a16="http://schemas.microsoft.com/office/drawing/2014/main" id="{6EB88130-CD9B-4711-A327-52ADB4C7F7E1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862013" y="1600200"/>
          <a:ext cx="7419975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Graphique" r:id="rId3" imgW="10134410" imgH="6181630" progId="Excel.Chart.8">
                  <p:embed/>
                </p:oleObj>
              </mc:Choice>
              <mc:Fallback>
                <p:oleObj name="Graphique" r:id="rId3" imgW="10134410" imgH="6181630" progId="Excel.Chart.8">
                  <p:embed/>
                  <p:pic>
                    <p:nvPicPr>
                      <p:cNvPr id="89091" name="Object 3">
                        <a:extLst>
                          <a:ext uri="{FF2B5EF4-FFF2-40B4-BE49-F238E27FC236}">
                            <a16:creationId xmlns:a16="http://schemas.microsoft.com/office/drawing/2014/main" id="{6EB88130-CD9B-4711-A327-52ADB4C7F7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1600200"/>
                        <a:ext cx="7419975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Rectangle 4">
            <a:extLst>
              <a:ext uri="{FF2B5EF4-FFF2-40B4-BE49-F238E27FC236}">
                <a16:creationId xmlns:a16="http://schemas.microsoft.com/office/drawing/2014/main" id="{93B68DCB-BDDB-4348-9E64-BF03D5025E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/>
              <a:t>Femmes 1947-51</a:t>
            </a:r>
          </a:p>
        </p:txBody>
      </p:sp>
      <p:graphicFrame>
        <p:nvGraphicFramePr>
          <p:cNvPr id="107523" name="Object 3">
            <a:extLst>
              <a:ext uri="{FF2B5EF4-FFF2-40B4-BE49-F238E27FC236}">
                <a16:creationId xmlns:a16="http://schemas.microsoft.com/office/drawing/2014/main" id="{3ABF437F-7E4C-4ADC-A6AD-BCBC2B052DC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862013" y="1600200"/>
          <a:ext cx="7419975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Graphique" r:id="rId3" imgW="10134410" imgH="6181630" progId="Excel.Chart.8">
                  <p:embed/>
                </p:oleObj>
              </mc:Choice>
              <mc:Fallback>
                <p:oleObj name="Graphique" r:id="rId3" imgW="10134410" imgH="6181630" progId="Excel.Chart.8">
                  <p:embed/>
                  <p:pic>
                    <p:nvPicPr>
                      <p:cNvPr id="107523" name="Object 3">
                        <a:extLst>
                          <a:ext uri="{FF2B5EF4-FFF2-40B4-BE49-F238E27FC236}">
                            <a16:creationId xmlns:a16="http://schemas.microsoft.com/office/drawing/2014/main" id="{3ABF437F-7E4C-4ADC-A6AD-BCBC2B052D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1600200"/>
                        <a:ext cx="7419975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26603-22CA-42A2-A065-4AD1DE53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5D327B6C-65C1-49E1-9DFB-3FAFC013C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47" y="1600200"/>
            <a:ext cx="3733685" cy="4525963"/>
          </a:xfrm>
        </p:spPr>
      </p:pic>
    </p:spTree>
    <p:extLst>
      <p:ext uri="{BB962C8B-B14F-4D97-AF65-F5344CB8AC3E}">
        <p14:creationId xmlns:p14="http://schemas.microsoft.com/office/powerpoint/2010/main" val="118377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A56E4-C3EF-4A3C-A091-21F46316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3200" dirty="0"/>
              <a:t>c) La nouvelle stratification sociale </a:t>
            </a:r>
            <a:br>
              <a:rPr lang="fr-CA" sz="3200" dirty="0"/>
            </a:br>
            <a:r>
              <a:rPr lang="fr-CA" sz="3200" dirty="0"/>
              <a:t>(1970-2016)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90C5B7-FBC6-47FA-A5C1-1D4C47289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Déplacement vers le haut dans la hiérarchie sociale</a:t>
            </a:r>
          </a:p>
          <a:p>
            <a:r>
              <a:rPr lang="fr-CA" dirty="0"/>
              <a:t>Nouvelles classes moyennes</a:t>
            </a:r>
          </a:p>
          <a:p>
            <a:pPr lvl="1"/>
            <a:r>
              <a:rPr lang="fr-CA" dirty="0"/>
              <a:t>Techniciens, cadres moyens, professions intermédiaires  [ rôle clé du cegep ]</a:t>
            </a:r>
          </a:p>
          <a:p>
            <a:r>
              <a:rPr lang="fr-CA" dirty="0"/>
              <a:t>Féminisation étendue des différentes classes sociales</a:t>
            </a:r>
          </a:p>
          <a:p>
            <a:r>
              <a:rPr lang="fr-CA" dirty="0"/>
              <a:t>Déclin du poids des classes ouvrières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841343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0452C6-029E-453A-A4AF-763827318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3600" dirty="0"/>
              <a:t>Stratification sociale 1971-2016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8724ED1-AD6E-4497-B8B8-9F8B8CD009D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274" y="1600200"/>
            <a:ext cx="6509452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933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887527-4D2A-4FFC-B0DB-A4C347E80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3200" dirty="0"/>
              <a:t>% de femmes dans les classes</a:t>
            </a:r>
            <a:br>
              <a:rPr lang="fr-CA" sz="3200" dirty="0"/>
            </a:br>
            <a:r>
              <a:rPr lang="fr-CA" sz="3200" dirty="0"/>
              <a:t>1971-2016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2528719-EE9B-477D-ACE9-812E91F3EB7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433" y="1600200"/>
            <a:ext cx="6897134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37465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98C25D-D16B-41D8-94E1-A36D12A5F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suite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B865A7-7FBA-4B7B-B0FD-4B417C849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Fin de la stratification selon la langue F &amp; A</a:t>
            </a:r>
          </a:p>
          <a:p>
            <a:r>
              <a:rPr lang="fr-CA" dirty="0"/>
              <a:t>Nouvelle stratification selon l’ethnicité</a:t>
            </a:r>
          </a:p>
          <a:p>
            <a:r>
              <a:rPr lang="fr-CA" dirty="0"/>
              <a:t>Montréal et Québec vs les régions</a:t>
            </a:r>
          </a:p>
          <a:p>
            <a:r>
              <a:rPr lang="fr-CA" dirty="0"/>
              <a:t>Les classes moyennes (techniciens, semi-professionnels, cadres intermédiaires),  foyer de la cohésion sociale sur le territoire.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96238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0B7386-3E49-492F-B063-744A171DA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 sz="3200" dirty="0"/>
              <a:t>d) </a:t>
            </a:r>
            <a:r>
              <a:rPr lang="fr-CA" altLang="fr-FR" sz="3200" b="1" dirty="0"/>
              <a:t>De l’infériorité à l’inégalité</a:t>
            </a:r>
            <a:endParaRPr lang="fr-CA" sz="32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A98597-9E71-4770-A9D2-882B67F73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Baisse </a:t>
            </a:r>
            <a:r>
              <a:rPr lang="fr-CA" dirty="0" err="1"/>
              <a:t>tendencielle</a:t>
            </a:r>
            <a:r>
              <a:rPr lang="fr-CA" dirty="0"/>
              <a:t> des taux de pauvreté sur longue période</a:t>
            </a:r>
          </a:p>
          <a:p>
            <a:r>
              <a:rPr lang="fr-CA" dirty="0"/>
              <a:t>Hausse de la gravité de la pauvreté</a:t>
            </a:r>
          </a:p>
          <a:p>
            <a:r>
              <a:rPr lang="fr-CA" dirty="0"/>
              <a:t>Nouveaux groupes d’exclus</a:t>
            </a:r>
          </a:p>
          <a:p>
            <a:endParaRPr lang="fr-CA" dirty="0"/>
          </a:p>
          <a:p>
            <a:r>
              <a:rPr lang="fr-CA" dirty="0"/>
              <a:t>Mais qu’en est-il des autres groupes et classes ?  Déclin des classes moyennes ?</a:t>
            </a:r>
          </a:p>
        </p:txBody>
      </p:sp>
    </p:spTree>
    <p:extLst>
      <p:ext uri="{BB962C8B-B14F-4D97-AF65-F5344CB8AC3E}">
        <p14:creationId xmlns:p14="http://schemas.microsoft.com/office/powerpoint/2010/main" val="6820047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48799C-4D94-4246-B756-6955F8DF7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385646-4D22-4469-BA42-D6AD5E466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En sociologie de la stratification sociale dans les sociétés développées, l’accent est désormais mis sur les inégalités plutôt que sur les oppositions entre classes sociales.</a:t>
            </a:r>
          </a:p>
          <a:p>
            <a:r>
              <a:rPr lang="fr-CA" dirty="0"/>
              <a:t>P. Savidan : </a:t>
            </a:r>
            <a:r>
              <a:rPr lang="fr-CA" i="1" dirty="0"/>
              <a:t>Dictionnaire des inégalités </a:t>
            </a:r>
            <a:endParaRPr lang="fr-CA" dirty="0"/>
          </a:p>
          <a:p>
            <a:r>
              <a:rPr lang="fr-CA" dirty="0"/>
              <a:t>Galand &amp; </a:t>
            </a:r>
            <a:r>
              <a:rPr lang="fr-CA" dirty="0" err="1"/>
              <a:t>Lemel</a:t>
            </a:r>
            <a:r>
              <a:rPr lang="fr-CA" dirty="0"/>
              <a:t>, </a:t>
            </a:r>
            <a:r>
              <a:rPr lang="fr-CA" i="1" dirty="0"/>
              <a:t>Sociologie des inégalités</a:t>
            </a:r>
          </a:p>
          <a:p>
            <a:r>
              <a:rPr lang="fr-CA" dirty="0"/>
              <a:t>D. </a:t>
            </a:r>
            <a:r>
              <a:rPr lang="fr-CA" dirty="0" err="1"/>
              <a:t>Grusky</a:t>
            </a:r>
            <a:r>
              <a:rPr lang="fr-CA" dirty="0"/>
              <a:t> (USA), W. </a:t>
            </a:r>
            <a:r>
              <a:rPr lang="fr-CA" dirty="0" err="1"/>
              <a:t>Glatzer</a:t>
            </a:r>
            <a:r>
              <a:rPr lang="fr-CA" dirty="0"/>
              <a:t> (Allemagne)</a:t>
            </a:r>
          </a:p>
        </p:txBody>
      </p:sp>
    </p:spTree>
    <p:extLst>
      <p:ext uri="{BB962C8B-B14F-4D97-AF65-F5344CB8AC3E}">
        <p14:creationId xmlns:p14="http://schemas.microsoft.com/office/powerpoint/2010/main" val="20490878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1">
            <a:extLst>
              <a:ext uri="{FF2B5EF4-FFF2-40B4-BE49-F238E27FC236}">
                <a16:creationId xmlns:a16="http://schemas.microsoft.com/office/drawing/2014/main" id="{2357406D-1F27-449C-8160-9D7F24132E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/>
              <a:t>Trois fonctions</a:t>
            </a:r>
          </a:p>
        </p:txBody>
      </p:sp>
      <p:sp>
        <p:nvSpPr>
          <p:cNvPr id="24579" name="Espace réservé du contenu 2">
            <a:extLst>
              <a:ext uri="{FF2B5EF4-FFF2-40B4-BE49-F238E27FC236}">
                <a16:creationId xmlns:a16="http://schemas.microsoft.com/office/drawing/2014/main" id="{E8267C6D-760B-46BE-A51A-1713B946B4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CA" altLang="fr-FR" sz="2400" dirty="0"/>
              <a:t>Pour l’illustrer, examinons l’évolution de trois types de besoins (fonctions de consommation) dans sept classes entre 1969 et 2006 (définies par quasi-panels) </a:t>
            </a:r>
          </a:p>
          <a:p>
            <a:pPr lvl="1"/>
            <a:r>
              <a:rPr lang="fr-CA" altLang="fr-FR" sz="2400" dirty="0"/>
              <a:t>Alimentation</a:t>
            </a:r>
          </a:p>
          <a:p>
            <a:pPr lvl="1"/>
            <a:r>
              <a:rPr lang="fr-CA" altLang="fr-FR" sz="2400" dirty="0"/>
              <a:t>Logement</a:t>
            </a:r>
          </a:p>
          <a:p>
            <a:pPr lvl="1"/>
            <a:r>
              <a:rPr lang="fr-CA" altLang="fr-FR" sz="2400" dirty="0"/>
              <a:t>Transports</a:t>
            </a:r>
          </a:p>
          <a:p>
            <a:endParaRPr lang="fr-CA" altLang="fr-FR" sz="2400" dirty="0"/>
          </a:p>
          <a:p>
            <a:r>
              <a:rPr lang="fr-CA" altLang="fr-FR" sz="2400" dirty="0"/>
              <a:t>S. Langlois : </a:t>
            </a:r>
            <a:r>
              <a:rPr lang="fr-FR" sz="2400" dirty="0"/>
              <a:t>« Consommation marchande, bien-être et différenciation sociale », </a:t>
            </a:r>
            <a:r>
              <a:rPr lang="fr-FR" sz="2400" i="1" dirty="0"/>
              <a:t>The Tocqueville </a:t>
            </a:r>
            <a:r>
              <a:rPr lang="fr-FR" sz="2400" i="1" dirty="0" err="1"/>
              <a:t>Review</a:t>
            </a:r>
            <a:r>
              <a:rPr lang="fr-FR" sz="2400" i="1" dirty="0"/>
              <a:t>/La revue Tocqueville</a:t>
            </a:r>
            <a:r>
              <a:rPr lang="fr-FR" sz="2400" dirty="0"/>
              <a:t>, volume XLII, numéro 1, 2021 : 1-20.</a:t>
            </a:r>
            <a:endParaRPr lang="fr-CA" sz="2400" b="1" dirty="0"/>
          </a:p>
          <a:p>
            <a:endParaRPr lang="fr-CA" altLang="fr-F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1">
            <a:extLst>
              <a:ext uri="{FF2B5EF4-FFF2-40B4-BE49-F238E27FC236}">
                <a16:creationId xmlns:a16="http://schemas.microsoft.com/office/drawing/2014/main" id="{303ED7F6-16B0-4EDE-810B-C130E11E2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 sz="2800" b="1"/>
              <a:t>Fonctions alimentation &amp; logement</a:t>
            </a:r>
            <a:br>
              <a:rPr lang="fr-CA" altLang="fr-FR" sz="2800" b="1"/>
            </a:br>
            <a:r>
              <a:rPr lang="fr-CA" altLang="fr-FR" sz="2800" b="1"/>
              <a:t>(coefficients)</a:t>
            </a:r>
          </a:p>
        </p:txBody>
      </p:sp>
      <p:sp>
        <p:nvSpPr>
          <p:cNvPr id="25603" name="Espace réservé du contenu 2">
            <a:extLst>
              <a:ext uri="{FF2B5EF4-FFF2-40B4-BE49-F238E27FC236}">
                <a16:creationId xmlns:a16="http://schemas.microsoft.com/office/drawing/2014/main" id="{535523B3-77B1-4CEB-999E-6ECF287F06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CA" altLang="fr-FR" sz="1800" dirty="0"/>
              <a:t>                                alimentation                        logement</a:t>
            </a:r>
          </a:p>
          <a:p>
            <a:r>
              <a:rPr lang="fr-CA" altLang="fr-FR" sz="1800" dirty="0"/>
              <a:t>                      1969	1982	2006	 1969	1982	2006</a:t>
            </a:r>
          </a:p>
          <a:p>
            <a:r>
              <a:rPr lang="fr-CA" altLang="fr-FR" sz="1800" dirty="0"/>
              <a:t>______________________________ ______________________      </a:t>
            </a:r>
          </a:p>
          <a:p>
            <a:r>
              <a:rPr lang="fr-CA" altLang="fr-FR" sz="1800" dirty="0"/>
              <a:t>Classe 1 (P)	43,5	36,1	27,5    I	  21,7	26,3	28,8</a:t>
            </a:r>
          </a:p>
          <a:p>
            <a:r>
              <a:rPr lang="fr-CA" altLang="fr-FR" sz="1800" dirty="0"/>
              <a:t>Classe 2	33,2	28,4	21,8    I	  21,2	26,0	29,4</a:t>
            </a:r>
          </a:p>
          <a:p>
            <a:r>
              <a:rPr lang="fr-CA" altLang="fr-FR" sz="1800" dirty="0"/>
              <a:t>Classe 3	30,3	26,8	19,3    I     22,0	24,3	26,0</a:t>
            </a:r>
          </a:p>
          <a:p>
            <a:r>
              <a:rPr lang="fr-CA" altLang="fr-FR" sz="1800" dirty="0"/>
              <a:t>Classe 4	25,5	21,3	15,1    I     20,0	24,2	24,2</a:t>
            </a:r>
          </a:p>
          <a:p>
            <a:r>
              <a:rPr lang="fr-CA" altLang="fr-FR" sz="1800" dirty="0"/>
              <a:t>Classe 5	19,8	16,1	12,1    I     20,4	22,6	24,7</a:t>
            </a:r>
          </a:p>
          <a:p>
            <a:r>
              <a:rPr lang="fr-CA" altLang="fr-FR" sz="1800" dirty="0"/>
              <a:t>Classe 6	17,1	13,4	  9,9    I     19,2	21,4	24,7</a:t>
            </a:r>
          </a:p>
          <a:p>
            <a:r>
              <a:rPr lang="fr-CA" altLang="fr-FR" sz="1800" dirty="0"/>
              <a:t>Classe 7 (R)	13,1	10,6	  7,7    I     19,1	21,4	24,9</a:t>
            </a:r>
          </a:p>
          <a:p>
            <a:r>
              <a:rPr lang="fr-CA" altLang="fr-FR" sz="1800" dirty="0"/>
              <a:t>____________________________________________________</a:t>
            </a:r>
          </a:p>
          <a:p>
            <a:r>
              <a:rPr lang="fr-CA" altLang="fr-FR" sz="1800" dirty="0"/>
              <a:t>Total		100	100	100     I      100	100	100</a:t>
            </a:r>
          </a:p>
          <a:p>
            <a:endParaRPr lang="fr-CA" altLang="fr-FR" sz="1800" dirty="0"/>
          </a:p>
          <a:p>
            <a:endParaRPr lang="fr-CA" altLang="fr-FR" sz="1800" dirty="0"/>
          </a:p>
          <a:p>
            <a:endParaRPr lang="fr-CA" altLang="fr-F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>
            <a:extLst>
              <a:ext uri="{FF2B5EF4-FFF2-40B4-BE49-F238E27FC236}">
                <a16:creationId xmlns:a16="http://schemas.microsoft.com/office/drawing/2014/main" id="{506DFD0B-0496-4A3F-8A5B-58720B6CA5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 sz="2400" b="1"/>
              <a:t>La fonction transport</a:t>
            </a:r>
            <a:br>
              <a:rPr lang="fr-CA" altLang="fr-FR" sz="2400" b="1"/>
            </a:br>
            <a:r>
              <a:rPr lang="fr-CA" altLang="fr-FR" sz="2400" b="1"/>
              <a:t>(coefficients)</a:t>
            </a:r>
          </a:p>
        </p:txBody>
      </p:sp>
      <p:sp>
        <p:nvSpPr>
          <p:cNvPr id="28675" name="Espace réservé du contenu 2">
            <a:extLst>
              <a:ext uri="{FF2B5EF4-FFF2-40B4-BE49-F238E27FC236}">
                <a16:creationId xmlns:a16="http://schemas.microsoft.com/office/drawing/2014/main" id="{2CB75FEE-BD7F-45D4-BA1D-918A5D4A92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CA" altLang="fr-FR" sz="2000" dirty="0"/>
              <a:t>		1969	1982	2006</a:t>
            </a:r>
          </a:p>
          <a:p>
            <a:r>
              <a:rPr lang="fr-CA" altLang="fr-FR" sz="2000" dirty="0"/>
              <a:t>______________________________</a:t>
            </a:r>
          </a:p>
          <a:p>
            <a:r>
              <a:rPr lang="fr-CA" altLang="fr-FR" sz="2000" dirty="0"/>
              <a:t>Classe 1 (P)	5,2	8,4	11,0</a:t>
            </a:r>
          </a:p>
          <a:p>
            <a:r>
              <a:rPr lang="fr-CA" altLang="fr-FR" sz="2000" dirty="0"/>
              <a:t>Classe 2	7,6	10,3	10,7</a:t>
            </a:r>
          </a:p>
          <a:p>
            <a:r>
              <a:rPr lang="fr-CA" altLang="fr-FR" sz="2000" dirty="0"/>
              <a:t>Classe 3 	8,1	11,5	14,1</a:t>
            </a:r>
          </a:p>
          <a:p>
            <a:r>
              <a:rPr lang="fr-CA" altLang="fr-FR" sz="2000" dirty="0"/>
              <a:t>Classe 4 	11,3	13,8	16,1</a:t>
            </a:r>
          </a:p>
          <a:p>
            <a:r>
              <a:rPr lang="fr-CA" altLang="fr-FR" sz="2000" dirty="0"/>
              <a:t>Classe 5	14,0	16,1	18,0</a:t>
            </a:r>
          </a:p>
          <a:p>
            <a:r>
              <a:rPr lang="fr-CA" altLang="fr-FR" sz="2000" dirty="0"/>
              <a:t>Classe 6 	16,8	17,6	19,9</a:t>
            </a:r>
          </a:p>
          <a:p>
            <a:r>
              <a:rPr lang="fr-CA" altLang="fr-FR" sz="2000" dirty="0"/>
              <a:t>Classe 7 (R)	17,8	18,5	19,9</a:t>
            </a:r>
          </a:p>
          <a:p>
            <a:r>
              <a:rPr lang="fr-CA" altLang="fr-FR" sz="2000" dirty="0"/>
              <a:t>______________________________</a:t>
            </a:r>
          </a:p>
          <a:p>
            <a:r>
              <a:rPr lang="fr-CA" altLang="fr-FR" sz="2000" dirty="0"/>
              <a:t>Total		100	100	100</a:t>
            </a:r>
          </a:p>
          <a:p>
            <a:endParaRPr lang="fr-CA" altLang="fr-FR" sz="2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re 1">
            <a:extLst>
              <a:ext uri="{FF2B5EF4-FFF2-40B4-BE49-F238E27FC236}">
                <a16:creationId xmlns:a16="http://schemas.microsoft.com/office/drawing/2014/main" id="{3E9896D6-67D8-44F4-956B-ECA359C9AB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 sz="3600" dirty="0"/>
              <a:t>Inégalités</a:t>
            </a:r>
          </a:p>
        </p:txBody>
      </p:sp>
      <p:sp>
        <p:nvSpPr>
          <p:cNvPr id="33795" name="Espace réservé du contenu 2">
            <a:extLst>
              <a:ext uri="{FF2B5EF4-FFF2-40B4-BE49-F238E27FC236}">
                <a16:creationId xmlns:a16="http://schemas.microsoft.com/office/drawing/2014/main" id="{F24C24A1-C5E1-477B-8E32-EBE66C15DF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fr-CA" altLang="fr-FR" sz="2000" dirty="0"/>
              <a:t>Quand un poste de consommation est dynamique temporellement (i.e. son coefficient budgétaire augmentant rapidement lorsque le revenu s’accroît entre deux périodes), il est généralement </a:t>
            </a:r>
            <a:r>
              <a:rPr lang="fr-CA" altLang="fr-FR" sz="2000" u="sng" dirty="0"/>
              <a:t>plus différencié socialement</a:t>
            </a:r>
            <a:r>
              <a:rPr lang="fr-CA" altLang="fr-FR" sz="2000" dirty="0"/>
              <a:t>. L’exemple du transport est éloquent.</a:t>
            </a:r>
          </a:p>
          <a:p>
            <a:endParaRPr lang="fr-CA" altLang="fr-FR" sz="2000" u="sng" dirty="0"/>
          </a:p>
          <a:p>
            <a:r>
              <a:rPr lang="fr-CA" altLang="fr-FR" sz="2000" dirty="0"/>
              <a:t>L’évolution temporelle des revenus des ménages moins nantis (à la hausse, sur longue période) ne leur permet cependant pas d’atteindre les consommations acquises par les ménages les plus riches.</a:t>
            </a:r>
          </a:p>
          <a:p>
            <a:endParaRPr lang="fr-CA" altLang="fr-FR" sz="2000" dirty="0"/>
          </a:p>
          <a:p>
            <a:r>
              <a:rPr lang="fr-CA" altLang="fr-FR" sz="2000" dirty="0"/>
              <a:t>Ces derniers augmentent plus vite leurs consommation de biens de luxe et de biens discrétionnaires que ne le font les ménages moins nantis, notamment les fractions inférieures des classes moyennes.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A0CEDC-4A84-4383-ACFF-796B00C4B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EC04B5-1B8C-4B40-8B35-26B0B563A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Pas de déclin du poids relatif des classes moyennes (CM)</a:t>
            </a:r>
          </a:p>
          <a:p>
            <a:r>
              <a:rPr lang="fr-CA" dirty="0"/>
              <a:t>Fort sentiment d’appartenance à ces CM</a:t>
            </a:r>
          </a:p>
          <a:p>
            <a:r>
              <a:rPr lang="fr-CA" dirty="0"/>
              <a:t>Mais inégalités croissantes entre les couches qui en font partie</a:t>
            </a:r>
          </a:p>
          <a:p>
            <a:r>
              <a:rPr lang="fr-CA" dirty="0"/>
              <a:t>Et menace de déclassement pour les couches inférieures (au sens statistique) des CM</a:t>
            </a:r>
          </a:p>
        </p:txBody>
      </p:sp>
    </p:spTree>
    <p:extLst>
      <p:ext uri="{BB962C8B-B14F-4D97-AF65-F5344CB8AC3E}">
        <p14:creationId xmlns:p14="http://schemas.microsoft.com/office/powerpoint/2010/main" val="28692348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6C1AE7-2DA6-4D7A-A48B-748F939A1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3600" dirty="0"/>
              <a:t>4) Convergences internationales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836FBF-21B6-4710-8F6B-781539084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Convergence des tendances en stratification sociale</a:t>
            </a:r>
          </a:p>
          <a:p>
            <a:r>
              <a:rPr lang="fr-CA" dirty="0"/>
              <a:t>…mais sur fond de spécificités nationales</a:t>
            </a:r>
          </a:p>
          <a:p>
            <a:pPr lvl="1"/>
            <a:r>
              <a:rPr lang="fr-CA" dirty="0"/>
              <a:t>Effets de génération plus prononcés dans plusieurs pays européens (notamment en France)</a:t>
            </a:r>
          </a:p>
          <a:p>
            <a:pPr lvl="1"/>
            <a:r>
              <a:rPr lang="fr-CA" dirty="0"/>
              <a:t>Classe ouvrière malmenée aux USA (faible syndicalisation) mais non en Allemagne</a:t>
            </a:r>
          </a:p>
          <a:p>
            <a:pPr lvl="1"/>
            <a:r>
              <a:rPr lang="fr-CA" dirty="0"/>
              <a:t>Etc.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449853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F5D5D-A498-4AAA-B6D2-241DD83A2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3600" dirty="0"/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505714-DBC9-4048-ADC2-9D9B2CDAE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800" dirty="0"/>
              <a:t>L’infériorité économique a été contrée</a:t>
            </a:r>
          </a:p>
          <a:p>
            <a:r>
              <a:rPr lang="fr-CA" sz="2800" dirty="0"/>
              <a:t>Les « classes ethniques » i.e. linguistiques (J. </a:t>
            </a:r>
            <a:r>
              <a:rPr lang="fr-CA" sz="2800" dirty="0" err="1"/>
              <a:t>Dofny</a:t>
            </a:r>
            <a:r>
              <a:rPr lang="fr-CA" sz="2800" dirty="0"/>
              <a:t> &amp; M. Rioux 1962) sont choses du passé</a:t>
            </a:r>
          </a:p>
          <a:p>
            <a:r>
              <a:rPr lang="fr-CA" sz="2800" dirty="0"/>
              <a:t>Nouveau paysage en stratification sociale comparable à celui observé ailleurs, mais avec des aspects et des inflexions propres </a:t>
            </a:r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426136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C1BBC-75BD-45FF-8412-40E6738F8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65E7D9-6D27-4287-B4E5-BCBB11CFB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  <a:p>
            <a:r>
              <a:rPr lang="fr-CA" dirty="0"/>
              <a:t>…mais qu’en est-il de la question nationale et de la question linguistique qui étaient en lien avec celle de l’infériorité en 1960 ?  Manifestement, elle est toujours d’actualité.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008306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DABBAB-3FCA-4BF1-812E-46B4D0D6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D22918-4251-4D3D-951B-85CEF4EA2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r-CA" dirty="0"/>
              <a:t>Merci pour votre attention !</a:t>
            </a:r>
          </a:p>
        </p:txBody>
      </p:sp>
    </p:spTree>
    <p:extLst>
      <p:ext uri="{BB962C8B-B14F-4D97-AF65-F5344CB8AC3E}">
        <p14:creationId xmlns:p14="http://schemas.microsoft.com/office/powerpoint/2010/main" val="994483337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23531</TotalTime>
  <Words>1802</Words>
  <Application>Microsoft Office PowerPoint</Application>
  <PresentationFormat>Affichage à l'écran (4:3)</PresentationFormat>
  <Paragraphs>194</Paragraphs>
  <Slides>45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49" baseType="lpstr">
      <vt:lpstr>Arial</vt:lpstr>
      <vt:lpstr>Calibri</vt:lpstr>
      <vt:lpstr>Modèle par défaut</vt:lpstr>
      <vt:lpstr>Graphique</vt:lpstr>
      <vt:lpstr>Révolutions tranquilles et modernité avancée : le cas québécois en comparaison</vt:lpstr>
      <vt:lpstr>Présentation PowerPoint</vt:lpstr>
      <vt:lpstr>Révolution tranquille québécoise  ancrée dans le monde</vt:lpstr>
      <vt:lpstr>Présentation PowerPoint</vt:lpstr>
      <vt:lpstr>Un débat </vt:lpstr>
      <vt:lpstr>Quatre enseignements</vt:lpstr>
      <vt:lpstr>1) Tendances sociales décalées dans le temps</vt:lpstr>
      <vt:lpstr>suite</vt:lpstr>
      <vt:lpstr>(suite)</vt:lpstr>
      <vt:lpstr>2) Importance du changement  de Régime politique</vt:lpstr>
      <vt:lpstr>Présentation PowerPoint</vt:lpstr>
      <vt:lpstr>3) Une question centrale et spécifique pour chaque nation dans leur RT</vt:lpstr>
      <vt:lpstr>Italie</vt:lpstr>
      <vt:lpstr>Grèce</vt:lpstr>
      <vt:lpstr>suite</vt:lpstr>
      <vt:lpstr>Présentation PowerPoint</vt:lpstr>
      <vt:lpstr>Quelle grande question sociale au Québec ?</vt:lpstr>
      <vt:lpstr>Présentation PowerPoint</vt:lpstr>
      <vt:lpstr>Présentation PowerPoint</vt:lpstr>
      <vt:lpstr>Quatre résultats </vt:lpstr>
      <vt:lpstr>a) croissance</vt:lpstr>
      <vt:lpstr>Femmes 1927-1951</vt:lpstr>
      <vt:lpstr>Jeunes femmes</vt:lpstr>
      <vt:lpstr>b) effets de générations (années 1980-1990)</vt:lpstr>
      <vt:lpstr>Présentation PowerPoint</vt:lpstr>
      <vt:lpstr>Gains H 1927-1956</vt:lpstr>
      <vt:lpstr>Femmes 1927-1956</vt:lpstr>
      <vt:lpstr>Une cohorte privilégiée</vt:lpstr>
      <vt:lpstr>Femmes 1947-51</vt:lpstr>
      <vt:lpstr>Présentation PowerPoint</vt:lpstr>
      <vt:lpstr>c) La nouvelle stratification sociale  (1970-2016)</vt:lpstr>
      <vt:lpstr>Stratification sociale 1971-2016</vt:lpstr>
      <vt:lpstr>% de femmes dans les classes 1971-2016</vt:lpstr>
      <vt:lpstr>suite</vt:lpstr>
      <vt:lpstr>d) De l’infériorité à l’inégalité</vt:lpstr>
      <vt:lpstr>Présentation PowerPoint</vt:lpstr>
      <vt:lpstr>Trois fonctions</vt:lpstr>
      <vt:lpstr>Fonctions alimentation &amp; logement (coefficients)</vt:lpstr>
      <vt:lpstr>La fonction transport (coefficients)</vt:lpstr>
      <vt:lpstr>Inégalités</vt:lpstr>
      <vt:lpstr>Présentation PowerPoint</vt:lpstr>
      <vt:lpstr>4) Convergences internationales ?</vt:lpstr>
      <vt:lpstr>Conclusion</vt:lpstr>
      <vt:lpstr>Présentation PowerPoint</vt:lpstr>
      <vt:lpstr>Présentation PowerPoint</vt:lpstr>
    </vt:vector>
  </TitlesOfParts>
  <Company>Universite Laval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Hubert Doyon</dc:creator>
  <cp:lastModifiedBy>Simon Langlois</cp:lastModifiedBy>
  <cp:revision>241</cp:revision>
  <cp:lastPrinted>2021-11-11T02:21:53Z</cp:lastPrinted>
  <dcterms:created xsi:type="dcterms:W3CDTF">2013-01-22T14:52:10Z</dcterms:created>
  <dcterms:modified xsi:type="dcterms:W3CDTF">2021-11-11T13:08:24Z</dcterms:modified>
</cp:coreProperties>
</file>